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Dubai" panose="020B0503030403030204" pitchFamily="34" charset="-78"/>
      <p:regular r:id="rId11"/>
      <p:bold r:id="rId12"/>
    </p:embeddedFont>
    <p:embeddedFont>
      <p:font typeface="Microsoft PhagsPa" panose="020B0502040204020203" pitchFamily="34" charset="0"/>
      <p:regular r:id="rId13"/>
      <p:bold r:id="rId14"/>
    </p:embeddedFont>
    <p:embeddedFont>
      <p:font typeface="Mukta Light" panose="020B0604020202020204" charset="0"/>
      <p:regular r:id="rId15"/>
    </p:embeddedFont>
    <p:embeddedFont>
      <p:font typeface="Prompt Medium" panose="020B0502040204020203" pitchFamily="2" charset="-34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notesMaster" Target="notesMasters/notesMaster1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743162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610" y="2491740"/>
            <a:ext cx="4869180" cy="324612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350437" y="1760339"/>
            <a:ext cx="7415927" cy="28389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450"/>
              </a:lnSpc>
              <a:buNone/>
            </a:pPr>
            <a:r>
              <a:rPr lang="en-US" sz="59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Student Admission Management System</a:t>
            </a:r>
            <a:endParaRPr lang="en-US" sz="5950" dirty="0"/>
          </a:p>
        </p:txBody>
      </p:sp>
      <p:sp>
        <p:nvSpPr>
          <p:cNvPr id="5" name="Text 1"/>
          <p:cNvSpPr/>
          <p:nvPr/>
        </p:nvSpPr>
        <p:spPr>
          <a:xfrm>
            <a:off x="6350437" y="4188966"/>
            <a:ext cx="74159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A comprehensive platform to simplify administrative processes at your university.</a:t>
            </a:r>
            <a:endParaRPr lang="en-US" sz="1900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A93D02A-5946-CD50-2C1A-603A6D83E752}"/>
              </a:ext>
            </a:extLst>
          </p:cNvPr>
          <p:cNvGrpSpPr/>
          <p:nvPr/>
        </p:nvGrpSpPr>
        <p:grpSpPr>
          <a:xfrm>
            <a:off x="6358057" y="5420082"/>
            <a:ext cx="2774037" cy="431959"/>
            <a:chOff x="6350437" y="6037302"/>
            <a:chExt cx="2774037" cy="431959"/>
          </a:xfrm>
        </p:grpSpPr>
        <p:sp>
          <p:nvSpPr>
            <p:cNvPr id="6" name="Shape 2"/>
            <p:cNvSpPr/>
            <p:nvPr/>
          </p:nvSpPr>
          <p:spPr>
            <a:xfrm>
              <a:off x="6653927" y="6055757"/>
              <a:ext cx="394930" cy="394930"/>
            </a:xfrm>
            <a:prstGeom prst="roundRect">
              <a:avLst>
                <a:gd name="adj" fmla="val 23151155"/>
              </a:avLst>
            </a:prstGeom>
            <a:noFill/>
            <a:ln w="7620">
              <a:solidFill>
                <a:srgbClr val="FFFFFF"/>
              </a:solidFill>
              <a:prstDash val="solid"/>
            </a:ln>
          </p:spPr>
        </p:sp>
        <p:pic>
          <p:nvPicPr>
            <p:cNvPr id="7" name="Image 2" descr="preencoded.pn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661547" y="6063377"/>
              <a:ext cx="379690" cy="379690"/>
            </a:xfrm>
            <a:prstGeom prst="rect">
              <a:avLst/>
            </a:prstGeom>
          </p:spPr>
        </p:pic>
        <p:sp>
          <p:nvSpPr>
            <p:cNvPr id="8" name="Shape 3"/>
            <p:cNvSpPr/>
            <p:nvPr/>
          </p:nvSpPr>
          <p:spPr>
            <a:xfrm>
              <a:off x="6350437" y="6055757"/>
              <a:ext cx="394930" cy="394930"/>
            </a:xfrm>
            <a:prstGeom prst="roundRect">
              <a:avLst>
                <a:gd name="adj" fmla="val 23151155"/>
              </a:avLst>
            </a:prstGeom>
            <a:noFill/>
            <a:ln w="7620">
              <a:solidFill>
                <a:srgbClr val="FFFFFF"/>
              </a:solidFill>
              <a:prstDash val="solid"/>
            </a:ln>
          </p:spPr>
        </p:sp>
        <p:pic>
          <p:nvPicPr>
            <p:cNvPr id="9" name="Image 3" descr="preencoded.png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358057" y="6063377"/>
              <a:ext cx="379690" cy="379690"/>
            </a:xfrm>
            <a:prstGeom prst="rect">
              <a:avLst/>
            </a:prstGeom>
          </p:spPr>
        </p:pic>
        <p:sp>
          <p:nvSpPr>
            <p:cNvPr id="10" name="Text 4"/>
            <p:cNvSpPr/>
            <p:nvPr/>
          </p:nvSpPr>
          <p:spPr>
            <a:xfrm>
              <a:off x="7172206" y="6037302"/>
              <a:ext cx="1952268" cy="431959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3400"/>
                </a:lnSpc>
                <a:buNone/>
              </a:pPr>
              <a:r>
                <a:rPr lang="en-US" sz="2400" b="1" dirty="0">
                  <a:solidFill>
                    <a:srgbClr val="DAD8E9"/>
                  </a:solidFill>
                  <a:latin typeface="Microsoft PhagsPa" panose="020B0502040204020203" pitchFamily="34" charset="0"/>
                  <a:ea typeface="Mukta Bold" pitchFamily="34" charset="-122"/>
                  <a:cs typeface="Mukta Bold" pitchFamily="34" charset="-120"/>
                </a:rPr>
                <a:t>4</a:t>
              </a:r>
              <a:r>
                <a:rPr lang="en-US" sz="2400" b="1" dirty="0">
                  <a:solidFill>
                    <a:srgbClr val="DAD8E9"/>
                  </a:solidFill>
                  <a:latin typeface="Mukta Bold" pitchFamily="34" charset="0"/>
                  <a:ea typeface="Mukta Bold" pitchFamily="34" charset="-122"/>
                  <a:cs typeface="Mukta Bold" pitchFamily="34" charset="-120"/>
                </a:rPr>
                <a:t> Contributors</a:t>
              </a:r>
              <a:endParaRPr lang="en-US" sz="2400" dirty="0"/>
            </a:p>
          </p:txBody>
        </p:sp>
      </p:grpSp>
      <p:sp>
        <p:nvSpPr>
          <p:cNvPr id="12" name="Text 1">
            <a:extLst>
              <a:ext uri="{FF2B5EF4-FFF2-40B4-BE49-F238E27FC236}">
                <a16:creationId xmlns:a16="http://schemas.microsoft.com/office/drawing/2014/main" id="{AA07D974-2FE1-6F2B-65B8-1F7A83F80444}"/>
              </a:ext>
            </a:extLst>
          </p:cNvPr>
          <p:cNvSpPr/>
          <p:nvPr/>
        </p:nvSpPr>
        <p:spPr>
          <a:xfrm>
            <a:off x="7315200" y="5924887"/>
            <a:ext cx="2092524" cy="1482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Dubai" panose="020B0503030403030204" pitchFamily="34" charset="-78"/>
                <a:ea typeface="Mukta Light" pitchFamily="34" charset="-122"/>
                <a:cs typeface="Dubai" panose="020B0503030403030204" pitchFamily="34" charset="-78"/>
              </a:rPr>
              <a:t>Sarthak Patel</a:t>
            </a:r>
          </a:p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Het </a:t>
            </a:r>
            <a:r>
              <a:rPr lang="en-US" sz="1900" dirty="0" err="1">
                <a:solidFill>
                  <a:srgbClr val="DAD8E9"/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Goti</a:t>
            </a:r>
            <a:endParaRPr lang="en-US" sz="1900" dirty="0">
              <a:solidFill>
                <a:srgbClr val="DAD8E9"/>
              </a:solidFill>
              <a:latin typeface="Dubai" panose="020B0503030403030204" pitchFamily="34" charset="-78"/>
              <a:cs typeface="Dubai" panose="020B0503030403030204" pitchFamily="34" charset="-78"/>
            </a:endParaRPr>
          </a:p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Meet </a:t>
            </a:r>
            <a:r>
              <a:rPr lang="en-US" sz="1900" dirty="0" err="1">
                <a:solidFill>
                  <a:srgbClr val="DAD8E9"/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Thummar</a:t>
            </a:r>
            <a:endParaRPr lang="en-US" sz="1900" dirty="0">
              <a:solidFill>
                <a:srgbClr val="DAD8E9"/>
              </a:solidFill>
              <a:latin typeface="Dubai" panose="020B0503030403030204" pitchFamily="34" charset="-78"/>
              <a:cs typeface="Dubai" panose="020B0503030403030204" pitchFamily="34" charset="-78"/>
            </a:endParaRPr>
          </a:p>
          <a:p>
            <a:pPr marL="0" indent="0">
              <a:lnSpc>
                <a:spcPts val="3100"/>
              </a:lnSpc>
              <a:buNone/>
            </a:pPr>
            <a:r>
              <a:rPr lang="en-US" sz="1900" dirty="0" err="1">
                <a:solidFill>
                  <a:srgbClr val="DAD8E9"/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Prathan</a:t>
            </a:r>
            <a:r>
              <a:rPr lang="en-US" sz="1900" dirty="0">
                <a:solidFill>
                  <a:srgbClr val="DAD8E9"/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 </a:t>
            </a:r>
            <a:r>
              <a:rPr lang="en-US" sz="1900" dirty="0" err="1">
                <a:solidFill>
                  <a:srgbClr val="DAD8E9"/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Katrodiya</a:t>
            </a:r>
            <a:endParaRPr lang="en-US" sz="1900" dirty="0">
              <a:latin typeface="Dubai" panose="020B0503030403030204" pitchFamily="34" charset="-78"/>
              <a:cs typeface="Dubai" panose="020B0503030403030204" pitchFamily="34" charset="-78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290" y="2175510"/>
            <a:ext cx="3893820" cy="387858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18277" y="741045"/>
            <a:ext cx="4647248" cy="5807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550"/>
              </a:lnSpc>
              <a:buNone/>
            </a:pPr>
            <a:r>
              <a:rPr lang="en-US" sz="36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Introduction</a:t>
            </a:r>
            <a:endParaRPr lang="en-US" sz="3650" dirty="0"/>
          </a:p>
        </p:txBody>
      </p:sp>
      <p:sp>
        <p:nvSpPr>
          <p:cNvPr id="4" name="Text 1"/>
          <p:cNvSpPr/>
          <p:nvPr/>
        </p:nvSpPr>
        <p:spPr>
          <a:xfrm>
            <a:off x="6218277" y="1635443"/>
            <a:ext cx="7680246" cy="125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250"/>
              </a:lnSpc>
              <a:buNone/>
            </a:pPr>
            <a:r>
              <a:rPr lang="en-US" sz="20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The Student Management Admission System (SAMS) is designed to streamline the administrative processes involved in managing students, faculty, and courses.</a:t>
            </a:r>
            <a:endParaRPr lang="en-US" sz="2050" dirty="0"/>
          </a:p>
        </p:txBody>
      </p:sp>
      <p:sp>
        <p:nvSpPr>
          <p:cNvPr id="5" name="Text 2"/>
          <p:cNvSpPr/>
          <p:nvPr/>
        </p:nvSpPr>
        <p:spPr>
          <a:xfrm>
            <a:off x="6218277" y="3125510"/>
            <a:ext cx="7680246" cy="4182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250"/>
              </a:lnSpc>
              <a:buNone/>
            </a:pPr>
            <a:r>
              <a:rPr lang="en-US" sz="20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Main Modules: </a:t>
            </a:r>
            <a:endParaRPr lang="en-US" sz="2050" dirty="0"/>
          </a:p>
        </p:txBody>
      </p:sp>
      <p:sp>
        <p:nvSpPr>
          <p:cNvPr id="6" name="Shape 3"/>
          <p:cNvSpPr/>
          <p:nvPr/>
        </p:nvSpPr>
        <p:spPr>
          <a:xfrm>
            <a:off x="6218277" y="4014311"/>
            <a:ext cx="470535" cy="470535"/>
          </a:xfrm>
          <a:prstGeom prst="roundRect">
            <a:avLst>
              <a:gd name="adj" fmla="val 18667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401395" y="4110157"/>
            <a:ext cx="104299" cy="278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1</a:t>
            </a:r>
            <a:endParaRPr lang="en-US" sz="2150" dirty="0"/>
          </a:p>
        </p:txBody>
      </p:sp>
      <p:sp>
        <p:nvSpPr>
          <p:cNvPr id="8" name="Text 5"/>
          <p:cNvSpPr/>
          <p:nvPr/>
        </p:nvSpPr>
        <p:spPr>
          <a:xfrm>
            <a:off x="6897886" y="4014311"/>
            <a:ext cx="2323624" cy="2905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50"/>
              </a:lnSpc>
              <a:buNone/>
            </a:pPr>
            <a:r>
              <a:rPr lang="en-US" sz="18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Admin</a:t>
            </a:r>
            <a:endParaRPr lang="en-US" sz="1800" dirty="0"/>
          </a:p>
        </p:txBody>
      </p:sp>
      <p:sp>
        <p:nvSpPr>
          <p:cNvPr id="9" name="Text 6"/>
          <p:cNvSpPr/>
          <p:nvPr/>
        </p:nvSpPr>
        <p:spPr>
          <a:xfrm>
            <a:off x="6897886" y="4430197"/>
            <a:ext cx="7000637" cy="6688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Manages departments, courses, faculty, fee structure, and generates merit lists,Print merit List, Confirm Student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6218277" y="5543431"/>
            <a:ext cx="470535" cy="470535"/>
          </a:xfrm>
          <a:prstGeom prst="roundRect">
            <a:avLst>
              <a:gd name="adj" fmla="val 18667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371987" y="5639276"/>
            <a:ext cx="163116" cy="278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2</a:t>
            </a:r>
            <a:endParaRPr lang="en-US" sz="2150" dirty="0"/>
          </a:p>
        </p:txBody>
      </p:sp>
      <p:sp>
        <p:nvSpPr>
          <p:cNvPr id="12" name="Text 9"/>
          <p:cNvSpPr/>
          <p:nvPr/>
        </p:nvSpPr>
        <p:spPr>
          <a:xfrm>
            <a:off x="6897886" y="5543431"/>
            <a:ext cx="2323624" cy="2905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50"/>
              </a:lnSpc>
              <a:buNone/>
            </a:pPr>
            <a:r>
              <a:rPr lang="en-US" sz="18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Admission</a:t>
            </a:r>
            <a:endParaRPr lang="en-US" sz="1800" dirty="0"/>
          </a:p>
        </p:txBody>
      </p:sp>
      <p:sp>
        <p:nvSpPr>
          <p:cNvPr id="13" name="Text 10"/>
          <p:cNvSpPr/>
          <p:nvPr/>
        </p:nvSpPr>
        <p:spPr>
          <a:xfrm>
            <a:off x="6897886" y="5959316"/>
            <a:ext cx="7000637" cy="3344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Handles student registration, document uploads, and application status tracking.</a:t>
            </a:r>
            <a:endParaRPr lang="en-US" sz="1600" dirty="0"/>
          </a:p>
        </p:txBody>
      </p:sp>
      <p:sp>
        <p:nvSpPr>
          <p:cNvPr id="14" name="Shape 11"/>
          <p:cNvSpPr/>
          <p:nvPr/>
        </p:nvSpPr>
        <p:spPr>
          <a:xfrm>
            <a:off x="6218277" y="6738104"/>
            <a:ext cx="470535" cy="470535"/>
          </a:xfrm>
          <a:prstGeom prst="roundRect">
            <a:avLst>
              <a:gd name="adj" fmla="val 18667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6372701" y="6833949"/>
            <a:ext cx="161687" cy="278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3</a:t>
            </a:r>
            <a:endParaRPr lang="en-US" sz="2150" dirty="0"/>
          </a:p>
        </p:txBody>
      </p:sp>
      <p:sp>
        <p:nvSpPr>
          <p:cNvPr id="16" name="Text 13"/>
          <p:cNvSpPr/>
          <p:nvPr/>
        </p:nvSpPr>
        <p:spPr>
          <a:xfrm>
            <a:off x="6897886" y="6738104"/>
            <a:ext cx="2323624" cy="2905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50"/>
              </a:lnSpc>
              <a:buNone/>
            </a:pPr>
            <a:r>
              <a:rPr lang="en-US" sz="18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Faculty Portal</a:t>
            </a:r>
            <a:endParaRPr lang="en-US" sz="1800" dirty="0"/>
          </a:p>
        </p:txBody>
      </p:sp>
      <p:sp>
        <p:nvSpPr>
          <p:cNvPr id="17" name="Text 14"/>
          <p:cNvSpPr/>
          <p:nvPr/>
        </p:nvSpPr>
        <p:spPr>
          <a:xfrm>
            <a:off x="6897886" y="7153989"/>
            <a:ext cx="7000637" cy="3344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Enables faculty to verify student documents and update records.</a:t>
            </a:r>
            <a:endParaRPr lang="en-US" sz="16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3767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88435" y="2451021"/>
            <a:ext cx="4997410" cy="3331607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84371" y="537686"/>
            <a:ext cx="4345781" cy="5431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250"/>
              </a:lnSpc>
              <a:buNone/>
            </a:pPr>
            <a:r>
              <a:rPr lang="en-US" sz="34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Admin Module</a:t>
            </a:r>
            <a:endParaRPr lang="en-US" sz="3400" dirty="0"/>
          </a:p>
        </p:txBody>
      </p:sp>
      <p:sp>
        <p:nvSpPr>
          <p:cNvPr id="5" name="Shape 1"/>
          <p:cNvSpPr/>
          <p:nvPr/>
        </p:nvSpPr>
        <p:spPr>
          <a:xfrm>
            <a:off x="684371" y="1374100"/>
            <a:ext cx="7775258" cy="1107996"/>
          </a:xfrm>
          <a:prstGeom prst="roundRect">
            <a:avLst>
              <a:gd name="adj" fmla="val 7413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6" name="Text 2"/>
          <p:cNvSpPr/>
          <p:nvPr/>
        </p:nvSpPr>
        <p:spPr>
          <a:xfrm>
            <a:off x="887492" y="1577221"/>
            <a:ext cx="2715578" cy="271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7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Department Management</a:t>
            </a:r>
            <a:endParaRPr lang="en-US" sz="1700" dirty="0"/>
          </a:p>
        </p:txBody>
      </p:sp>
      <p:sp>
        <p:nvSpPr>
          <p:cNvPr id="7" name="Text 3"/>
          <p:cNvSpPr/>
          <p:nvPr/>
        </p:nvSpPr>
        <p:spPr>
          <a:xfrm>
            <a:off x="887492" y="1966079"/>
            <a:ext cx="7369016" cy="3128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Manage departments and faculty members.</a:t>
            </a:r>
            <a:endParaRPr lang="en-US" sz="1500" dirty="0"/>
          </a:p>
        </p:txBody>
      </p:sp>
      <p:sp>
        <p:nvSpPr>
          <p:cNvPr id="8" name="Shape 4"/>
          <p:cNvSpPr/>
          <p:nvPr/>
        </p:nvSpPr>
        <p:spPr>
          <a:xfrm>
            <a:off x="684371" y="2677597"/>
            <a:ext cx="7775258" cy="1107996"/>
          </a:xfrm>
          <a:prstGeom prst="roundRect">
            <a:avLst>
              <a:gd name="adj" fmla="val 7413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9" name="Text 5"/>
          <p:cNvSpPr/>
          <p:nvPr/>
        </p:nvSpPr>
        <p:spPr>
          <a:xfrm>
            <a:off x="887492" y="2880717"/>
            <a:ext cx="2199799" cy="271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7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Course Management</a:t>
            </a:r>
            <a:endParaRPr lang="en-US" sz="1700" dirty="0"/>
          </a:p>
        </p:txBody>
      </p:sp>
      <p:sp>
        <p:nvSpPr>
          <p:cNvPr id="10" name="Text 6"/>
          <p:cNvSpPr/>
          <p:nvPr/>
        </p:nvSpPr>
        <p:spPr>
          <a:xfrm>
            <a:off x="887492" y="3269575"/>
            <a:ext cx="7369016" cy="3128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Create, update, and manage course offerings.</a:t>
            </a:r>
            <a:endParaRPr lang="en-US" sz="1500" dirty="0"/>
          </a:p>
        </p:txBody>
      </p:sp>
      <p:sp>
        <p:nvSpPr>
          <p:cNvPr id="11" name="Shape 7"/>
          <p:cNvSpPr/>
          <p:nvPr/>
        </p:nvSpPr>
        <p:spPr>
          <a:xfrm>
            <a:off x="684371" y="3981093"/>
            <a:ext cx="7775258" cy="1107996"/>
          </a:xfrm>
          <a:prstGeom prst="roundRect">
            <a:avLst>
              <a:gd name="adj" fmla="val 7413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12" name="Text 8"/>
          <p:cNvSpPr/>
          <p:nvPr/>
        </p:nvSpPr>
        <p:spPr>
          <a:xfrm>
            <a:off x="887492" y="4184213"/>
            <a:ext cx="2172891" cy="271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7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Fee Structure Setup</a:t>
            </a:r>
            <a:endParaRPr lang="en-US" sz="1700" dirty="0"/>
          </a:p>
        </p:txBody>
      </p:sp>
      <p:sp>
        <p:nvSpPr>
          <p:cNvPr id="13" name="Text 9"/>
          <p:cNvSpPr/>
          <p:nvPr/>
        </p:nvSpPr>
        <p:spPr>
          <a:xfrm>
            <a:off x="887492" y="4573072"/>
            <a:ext cx="7369016" cy="3128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Define fees for different programs and categories.</a:t>
            </a:r>
            <a:endParaRPr lang="en-US" sz="1500" dirty="0"/>
          </a:p>
        </p:txBody>
      </p:sp>
      <p:sp>
        <p:nvSpPr>
          <p:cNvPr id="14" name="Shape 10"/>
          <p:cNvSpPr/>
          <p:nvPr/>
        </p:nvSpPr>
        <p:spPr>
          <a:xfrm>
            <a:off x="684371" y="5284589"/>
            <a:ext cx="7775258" cy="1107996"/>
          </a:xfrm>
          <a:prstGeom prst="roundRect">
            <a:avLst>
              <a:gd name="adj" fmla="val 7413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15" name="Text 11"/>
          <p:cNvSpPr/>
          <p:nvPr/>
        </p:nvSpPr>
        <p:spPr>
          <a:xfrm>
            <a:off x="887492" y="5487710"/>
            <a:ext cx="2172891" cy="271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7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User Access Control</a:t>
            </a:r>
            <a:endParaRPr lang="en-US" sz="1700" dirty="0"/>
          </a:p>
        </p:txBody>
      </p:sp>
      <p:sp>
        <p:nvSpPr>
          <p:cNvPr id="16" name="Text 12"/>
          <p:cNvSpPr/>
          <p:nvPr/>
        </p:nvSpPr>
        <p:spPr>
          <a:xfrm>
            <a:off x="887492" y="5876568"/>
            <a:ext cx="7369016" cy="3128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Set permissions and roles for users.</a:t>
            </a:r>
            <a:endParaRPr lang="en-US" sz="1500" dirty="0"/>
          </a:p>
        </p:txBody>
      </p:sp>
      <p:sp>
        <p:nvSpPr>
          <p:cNvPr id="17" name="Shape 13"/>
          <p:cNvSpPr/>
          <p:nvPr/>
        </p:nvSpPr>
        <p:spPr>
          <a:xfrm>
            <a:off x="684371" y="6588085"/>
            <a:ext cx="7775258" cy="1107996"/>
          </a:xfrm>
          <a:prstGeom prst="roundRect">
            <a:avLst>
              <a:gd name="adj" fmla="val 7413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18" name="Text 14"/>
          <p:cNvSpPr/>
          <p:nvPr/>
        </p:nvSpPr>
        <p:spPr>
          <a:xfrm>
            <a:off x="887492" y="6791206"/>
            <a:ext cx="2228017" cy="271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7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Merit List Generation</a:t>
            </a:r>
            <a:endParaRPr lang="en-US" sz="1700" dirty="0"/>
          </a:p>
        </p:txBody>
      </p:sp>
      <p:sp>
        <p:nvSpPr>
          <p:cNvPr id="19" name="Text 15"/>
          <p:cNvSpPr/>
          <p:nvPr/>
        </p:nvSpPr>
        <p:spPr>
          <a:xfrm>
            <a:off x="887492" y="7180064"/>
            <a:ext cx="7369016" cy="3128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Automated merit list based on criteria.</a:t>
            </a:r>
            <a:endParaRPr lang="en-US" sz="15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729" y="2747367"/>
            <a:ext cx="4868942" cy="2734747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350437" y="1270397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Admission Module</a:t>
            </a:r>
            <a:endParaRPr lang="en-US" sz="4300" dirty="0"/>
          </a:p>
        </p:txBody>
      </p:sp>
      <p:sp>
        <p:nvSpPr>
          <p:cNvPr id="5" name="Shape 1"/>
          <p:cNvSpPr/>
          <p:nvPr/>
        </p:nvSpPr>
        <p:spPr>
          <a:xfrm>
            <a:off x="6705481" y="2326481"/>
            <a:ext cx="30480" cy="4632722"/>
          </a:xfrm>
          <a:prstGeom prst="roundRect">
            <a:avLst>
              <a:gd name="adj" fmla="val 340200"/>
            </a:avLst>
          </a:prstGeom>
          <a:solidFill>
            <a:srgbClr val="6D4562"/>
          </a:solidFill>
          <a:ln/>
        </p:spPr>
      </p:sp>
      <p:sp>
        <p:nvSpPr>
          <p:cNvPr id="6" name="Shape 2"/>
          <p:cNvSpPr/>
          <p:nvPr/>
        </p:nvSpPr>
        <p:spPr>
          <a:xfrm>
            <a:off x="6967954" y="2866549"/>
            <a:ext cx="864037" cy="30480"/>
          </a:xfrm>
          <a:prstGeom prst="roundRect">
            <a:avLst>
              <a:gd name="adj" fmla="val 340200"/>
            </a:avLst>
          </a:prstGeom>
          <a:solidFill>
            <a:srgbClr val="6D4562"/>
          </a:solidFill>
          <a:ln/>
        </p:spPr>
      </p:sp>
      <p:sp>
        <p:nvSpPr>
          <p:cNvPr id="7" name="Shape 3"/>
          <p:cNvSpPr/>
          <p:nvPr/>
        </p:nvSpPr>
        <p:spPr>
          <a:xfrm>
            <a:off x="6443008" y="2604135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</p:sp>
      <p:sp>
        <p:nvSpPr>
          <p:cNvPr id="8" name="Text 4"/>
          <p:cNvSpPr/>
          <p:nvPr/>
        </p:nvSpPr>
        <p:spPr>
          <a:xfrm>
            <a:off x="6659106" y="2717244"/>
            <a:ext cx="123111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1</a:t>
            </a:r>
            <a:endParaRPr lang="en-US" sz="2550" dirty="0"/>
          </a:p>
        </p:txBody>
      </p:sp>
      <p:sp>
        <p:nvSpPr>
          <p:cNvPr id="9" name="Text 5"/>
          <p:cNvSpPr/>
          <p:nvPr/>
        </p:nvSpPr>
        <p:spPr>
          <a:xfrm>
            <a:off x="8078510" y="2573298"/>
            <a:ext cx="3129796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Application Submission</a:t>
            </a:r>
            <a:endParaRPr lang="en-US" sz="2150" dirty="0"/>
          </a:p>
        </p:txBody>
      </p:sp>
      <p:sp>
        <p:nvSpPr>
          <p:cNvPr id="10" name="Text 6"/>
          <p:cNvSpPr/>
          <p:nvPr/>
        </p:nvSpPr>
        <p:spPr>
          <a:xfrm>
            <a:off x="8078510" y="3064312"/>
            <a:ext cx="56878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Students submit applications online.</a:t>
            </a:r>
            <a:endParaRPr lang="en-US" sz="1900" dirty="0"/>
          </a:p>
        </p:txBody>
      </p:sp>
      <p:sp>
        <p:nvSpPr>
          <p:cNvPr id="11" name="Shape 7"/>
          <p:cNvSpPr/>
          <p:nvPr/>
        </p:nvSpPr>
        <p:spPr>
          <a:xfrm>
            <a:off x="6967954" y="4493062"/>
            <a:ext cx="864037" cy="30480"/>
          </a:xfrm>
          <a:prstGeom prst="roundRect">
            <a:avLst>
              <a:gd name="adj" fmla="val 340200"/>
            </a:avLst>
          </a:prstGeom>
          <a:solidFill>
            <a:srgbClr val="6D4562"/>
          </a:solidFill>
          <a:ln/>
        </p:spPr>
      </p:sp>
      <p:sp>
        <p:nvSpPr>
          <p:cNvPr id="12" name="Shape 8"/>
          <p:cNvSpPr/>
          <p:nvPr/>
        </p:nvSpPr>
        <p:spPr>
          <a:xfrm>
            <a:off x="6443008" y="4230648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</p:sp>
      <p:sp>
        <p:nvSpPr>
          <p:cNvPr id="13" name="Text 9"/>
          <p:cNvSpPr/>
          <p:nvPr/>
        </p:nvSpPr>
        <p:spPr>
          <a:xfrm>
            <a:off x="6624459" y="4343757"/>
            <a:ext cx="192524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2</a:t>
            </a:r>
            <a:endParaRPr lang="en-US" sz="2550" dirty="0"/>
          </a:p>
        </p:txBody>
      </p:sp>
      <p:sp>
        <p:nvSpPr>
          <p:cNvPr id="14" name="Text 10"/>
          <p:cNvSpPr/>
          <p:nvPr/>
        </p:nvSpPr>
        <p:spPr>
          <a:xfrm>
            <a:off x="8078510" y="4199811"/>
            <a:ext cx="3088958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Application Processing</a:t>
            </a:r>
            <a:endParaRPr lang="en-US" sz="2150" dirty="0"/>
          </a:p>
        </p:txBody>
      </p:sp>
      <p:sp>
        <p:nvSpPr>
          <p:cNvPr id="15" name="Text 11"/>
          <p:cNvSpPr/>
          <p:nvPr/>
        </p:nvSpPr>
        <p:spPr>
          <a:xfrm>
            <a:off x="8078510" y="4690824"/>
            <a:ext cx="56878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Admin reviews applications and updates status.</a:t>
            </a:r>
            <a:endParaRPr lang="en-US" sz="1900" dirty="0"/>
          </a:p>
        </p:txBody>
      </p:sp>
      <p:sp>
        <p:nvSpPr>
          <p:cNvPr id="16" name="Shape 12"/>
          <p:cNvSpPr/>
          <p:nvPr/>
        </p:nvSpPr>
        <p:spPr>
          <a:xfrm>
            <a:off x="6967954" y="6119574"/>
            <a:ext cx="864037" cy="30480"/>
          </a:xfrm>
          <a:prstGeom prst="roundRect">
            <a:avLst>
              <a:gd name="adj" fmla="val 340200"/>
            </a:avLst>
          </a:prstGeom>
          <a:solidFill>
            <a:srgbClr val="6D4562"/>
          </a:solidFill>
          <a:ln/>
        </p:spPr>
      </p:sp>
      <p:sp>
        <p:nvSpPr>
          <p:cNvPr id="17" name="Shape 13"/>
          <p:cNvSpPr/>
          <p:nvPr/>
        </p:nvSpPr>
        <p:spPr>
          <a:xfrm>
            <a:off x="6443008" y="5857161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</p:sp>
      <p:sp>
        <p:nvSpPr>
          <p:cNvPr id="18" name="Text 14"/>
          <p:cNvSpPr/>
          <p:nvPr/>
        </p:nvSpPr>
        <p:spPr>
          <a:xfrm>
            <a:off x="6625173" y="5970270"/>
            <a:ext cx="190976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3</a:t>
            </a:r>
            <a:endParaRPr lang="en-US" sz="2550" dirty="0"/>
          </a:p>
        </p:txBody>
      </p:sp>
      <p:sp>
        <p:nvSpPr>
          <p:cNvPr id="19" name="Text 15"/>
          <p:cNvSpPr/>
          <p:nvPr/>
        </p:nvSpPr>
        <p:spPr>
          <a:xfrm>
            <a:off x="8078510" y="5826323"/>
            <a:ext cx="297811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Document Verification</a:t>
            </a:r>
            <a:endParaRPr lang="en-US" sz="2150" dirty="0"/>
          </a:p>
        </p:txBody>
      </p:sp>
      <p:sp>
        <p:nvSpPr>
          <p:cNvPr id="20" name="Text 16"/>
          <p:cNvSpPr/>
          <p:nvPr/>
        </p:nvSpPr>
        <p:spPr>
          <a:xfrm>
            <a:off x="8078510" y="6317337"/>
            <a:ext cx="56878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Verification of student documents.</a:t>
            </a:r>
            <a:endParaRPr lang="en-US" sz="19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0553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48562" y="2489478"/>
            <a:ext cx="4877157" cy="3251478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52964" y="670203"/>
            <a:ext cx="5416153" cy="6769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300"/>
              </a:lnSpc>
              <a:buNone/>
            </a:pPr>
            <a:r>
              <a:rPr lang="en-US" sz="42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Faculty Portal</a:t>
            </a:r>
            <a:endParaRPr lang="en-US" sz="4250" dirty="0"/>
          </a:p>
        </p:txBody>
      </p:sp>
      <p:sp>
        <p:nvSpPr>
          <p:cNvPr id="5" name="Shape 1"/>
          <p:cNvSpPr/>
          <p:nvPr/>
        </p:nvSpPr>
        <p:spPr>
          <a:xfrm>
            <a:off x="852964" y="1986796"/>
            <a:ext cx="548283" cy="548283"/>
          </a:xfrm>
          <a:prstGeom prst="roundRect">
            <a:avLst>
              <a:gd name="adj" fmla="val 18670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6" name="Text 2"/>
          <p:cNvSpPr/>
          <p:nvPr/>
        </p:nvSpPr>
        <p:spPr>
          <a:xfrm>
            <a:off x="1066324" y="2098477"/>
            <a:ext cx="121563" cy="324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1</a:t>
            </a:r>
            <a:endParaRPr lang="en-US" sz="2550" dirty="0"/>
          </a:p>
        </p:txBody>
      </p:sp>
      <p:sp>
        <p:nvSpPr>
          <p:cNvPr id="7" name="Text 3"/>
          <p:cNvSpPr/>
          <p:nvPr/>
        </p:nvSpPr>
        <p:spPr>
          <a:xfrm>
            <a:off x="1644968" y="1986796"/>
            <a:ext cx="2708077" cy="3384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21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Student Evaluation</a:t>
            </a:r>
            <a:endParaRPr lang="en-US" sz="2100" dirty="0"/>
          </a:p>
        </p:txBody>
      </p:sp>
      <p:sp>
        <p:nvSpPr>
          <p:cNvPr id="8" name="Text 4"/>
          <p:cNvSpPr/>
          <p:nvPr/>
        </p:nvSpPr>
        <p:spPr>
          <a:xfrm>
            <a:off x="1644968" y="2471499"/>
            <a:ext cx="6646069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5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Grade student work and provide feedback.</a:t>
            </a:r>
            <a:endParaRPr lang="en-US" sz="1900" dirty="0"/>
          </a:p>
        </p:txBody>
      </p:sp>
      <p:sp>
        <p:nvSpPr>
          <p:cNvPr id="9" name="Shape 5"/>
          <p:cNvSpPr/>
          <p:nvPr/>
        </p:nvSpPr>
        <p:spPr>
          <a:xfrm>
            <a:off x="852964" y="3379232"/>
            <a:ext cx="548283" cy="548283"/>
          </a:xfrm>
          <a:prstGeom prst="roundRect">
            <a:avLst>
              <a:gd name="adj" fmla="val 18670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10" name="Text 6"/>
          <p:cNvSpPr/>
          <p:nvPr/>
        </p:nvSpPr>
        <p:spPr>
          <a:xfrm>
            <a:off x="1032034" y="3490913"/>
            <a:ext cx="190024" cy="324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2</a:t>
            </a:r>
            <a:endParaRPr lang="en-US" sz="2550" dirty="0"/>
          </a:p>
        </p:txBody>
      </p:sp>
      <p:sp>
        <p:nvSpPr>
          <p:cNvPr id="11" name="Text 7"/>
          <p:cNvSpPr/>
          <p:nvPr/>
        </p:nvSpPr>
        <p:spPr>
          <a:xfrm>
            <a:off x="1644968" y="3379232"/>
            <a:ext cx="2860596" cy="3384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21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Course Management*</a:t>
            </a:r>
            <a:endParaRPr lang="en-US" sz="2100" dirty="0"/>
          </a:p>
        </p:txBody>
      </p:sp>
      <p:sp>
        <p:nvSpPr>
          <p:cNvPr id="12" name="Text 8"/>
          <p:cNvSpPr/>
          <p:nvPr/>
        </p:nvSpPr>
        <p:spPr>
          <a:xfrm>
            <a:off x="1644968" y="3863935"/>
            <a:ext cx="6646069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5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Upload syllabus, assignments, and resources.</a:t>
            </a:r>
            <a:endParaRPr lang="en-US" sz="1900" dirty="0"/>
          </a:p>
        </p:txBody>
      </p:sp>
      <p:sp>
        <p:nvSpPr>
          <p:cNvPr id="13" name="Shape 9"/>
          <p:cNvSpPr/>
          <p:nvPr/>
        </p:nvSpPr>
        <p:spPr>
          <a:xfrm>
            <a:off x="852964" y="4771668"/>
            <a:ext cx="548283" cy="548283"/>
          </a:xfrm>
          <a:prstGeom prst="roundRect">
            <a:avLst>
              <a:gd name="adj" fmla="val 18670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14" name="Text 10"/>
          <p:cNvSpPr/>
          <p:nvPr/>
        </p:nvSpPr>
        <p:spPr>
          <a:xfrm>
            <a:off x="1032867" y="4883348"/>
            <a:ext cx="188476" cy="324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3</a:t>
            </a:r>
            <a:endParaRPr lang="en-US" sz="2550" dirty="0"/>
          </a:p>
        </p:txBody>
      </p:sp>
      <p:sp>
        <p:nvSpPr>
          <p:cNvPr id="15" name="Text 11"/>
          <p:cNvSpPr/>
          <p:nvPr/>
        </p:nvSpPr>
        <p:spPr>
          <a:xfrm>
            <a:off x="1644968" y="4771668"/>
            <a:ext cx="2708077" cy="3384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21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Communication*</a:t>
            </a:r>
            <a:endParaRPr lang="en-US" sz="2100" dirty="0"/>
          </a:p>
        </p:txBody>
      </p:sp>
      <p:sp>
        <p:nvSpPr>
          <p:cNvPr id="16" name="Text 12"/>
          <p:cNvSpPr/>
          <p:nvPr/>
        </p:nvSpPr>
        <p:spPr>
          <a:xfrm>
            <a:off x="1644968" y="5256371"/>
            <a:ext cx="6646069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5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Communicate with students and access announcements.</a:t>
            </a:r>
            <a:endParaRPr lang="en-US" sz="1900" dirty="0"/>
          </a:p>
        </p:txBody>
      </p:sp>
      <p:sp>
        <p:nvSpPr>
          <p:cNvPr id="17" name="Text 13"/>
          <p:cNvSpPr/>
          <p:nvPr/>
        </p:nvSpPr>
        <p:spPr>
          <a:xfrm>
            <a:off x="852964" y="5920383"/>
            <a:ext cx="7438073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50"/>
              </a:lnSpc>
              <a:buNone/>
            </a:pPr>
            <a:endParaRPr lang="en-US" sz="1900" dirty="0"/>
          </a:p>
        </p:txBody>
      </p:sp>
      <p:sp>
        <p:nvSpPr>
          <p:cNvPr id="18" name="Text 14"/>
          <p:cNvSpPr/>
          <p:nvPr/>
        </p:nvSpPr>
        <p:spPr>
          <a:xfrm>
            <a:off x="852964" y="6584394"/>
            <a:ext cx="7438073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50"/>
              </a:lnSpc>
              <a:buNone/>
            </a:pPr>
            <a:endParaRPr lang="en-US" sz="1900" dirty="0"/>
          </a:p>
        </p:txBody>
      </p:sp>
      <p:sp>
        <p:nvSpPr>
          <p:cNvPr id="19" name="Text 15"/>
          <p:cNvSpPr/>
          <p:nvPr/>
        </p:nvSpPr>
        <p:spPr>
          <a:xfrm>
            <a:off x="852964" y="7248406"/>
            <a:ext cx="7438073" cy="311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*  For Future Implications</a:t>
            </a:r>
            <a:endParaRPr lang="en-US" sz="15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321356" y="2490907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Student Portal*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1321356" y="3793808"/>
            <a:ext cx="2935605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Academic Information</a:t>
            </a:r>
            <a:endParaRPr lang="en-US" sz="2150" dirty="0"/>
          </a:p>
        </p:txBody>
      </p:sp>
      <p:sp>
        <p:nvSpPr>
          <p:cNvPr id="4" name="Text 2"/>
          <p:cNvSpPr/>
          <p:nvPr/>
        </p:nvSpPr>
        <p:spPr>
          <a:xfrm>
            <a:off x="1321356" y="4383524"/>
            <a:ext cx="3593902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Access to course schedules, grades, and results.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5525095" y="3793808"/>
            <a:ext cx="2988826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Financial Management</a:t>
            </a:r>
            <a:endParaRPr lang="en-US" sz="2150" dirty="0"/>
          </a:p>
        </p:txBody>
      </p:sp>
      <p:sp>
        <p:nvSpPr>
          <p:cNvPr id="6" name="Text 4"/>
          <p:cNvSpPr/>
          <p:nvPr/>
        </p:nvSpPr>
        <p:spPr>
          <a:xfrm>
            <a:off x="5525095" y="4383524"/>
            <a:ext cx="3593902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View fee details, make payments, and track transactions.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9728835" y="3793808"/>
            <a:ext cx="3593902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Communication and Support</a:t>
            </a:r>
            <a:endParaRPr lang="en-US" sz="2150" dirty="0"/>
          </a:p>
        </p:txBody>
      </p:sp>
      <p:sp>
        <p:nvSpPr>
          <p:cNvPr id="8" name="Text 6"/>
          <p:cNvSpPr/>
          <p:nvPr/>
        </p:nvSpPr>
        <p:spPr>
          <a:xfrm>
            <a:off x="9728835" y="4726424"/>
            <a:ext cx="3593902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Connect with faculty, staff, and other students.</a:t>
            </a:r>
            <a:endParaRPr lang="en-US" sz="19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30861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5299" y="211873"/>
            <a:ext cx="6936058" cy="2743199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1321356" y="4408051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Database Design</a:t>
            </a:r>
            <a:endParaRPr lang="en-US" sz="4300" dirty="0"/>
          </a:p>
        </p:txBody>
      </p:sp>
      <p:sp>
        <p:nvSpPr>
          <p:cNvPr id="5" name="Shape 1"/>
          <p:cNvSpPr/>
          <p:nvPr/>
        </p:nvSpPr>
        <p:spPr>
          <a:xfrm>
            <a:off x="1321356" y="5464135"/>
            <a:ext cx="11987689" cy="1443514"/>
          </a:xfrm>
          <a:prstGeom prst="roundRect">
            <a:avLst>
              <a:gd name="adj" fmla="val 7183"/>
            </a:avLst>
          </a:prstGeom>
          <a:noFill/>
          <a:ln w="1524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6" name="Shape 2"/>
          <p:cNvSpPr/>
          <p:nvPr/>
        </p:nvSpPr>
        <p:spPr>
          <a:xfrm>
            <a:off x="1336596" y="5479375"/>
            <a:ext cx="11957209" cy="70651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7" name="Text 3"/>
          <p:cNvSpPr/>
          <p:nvPr/>
        </p:nvSpPr>
        <p:spPr>
          <a:xfrm>
            <a:off x="1583769" y="5635109"/>
            <a:ext cx="1893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User</a:t>
            </a:r>
            <a:endParaRPr lang="en-US" sz="1900" dirty="0"/>
          </a:p>
        </p:txBody>
      </p:sp>
      <p:sp>
        <p:nvSpPr>
          <p:cNvPr id="8" name="Text 4"/>
          <p:cNvSpPr/>
          <p:nvPr/>
        </p:nvSpPr>
        <p:spPr>
          <a:xfrm>
            <a:off x="3978950" y="5635109"/>
            <a:ext cx="189011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Student</a:t>
            </a:r>
            <a:endParaRPr lang="en-US" sz="1900" dirty="0"/>
          </a:p>
        </p:txBody>
      </p:sp>
      <p:sp>
        <p:nvSpPr>
          <p:cNvPr id="9" name="Text 5"/>
          <p:cNvSpPr/>
          <p:nvPr/>
        </p:nvSpPr>
        <p:spPr>
          <a:xfrm>
            <a:off x="6370320" y="5635109"/>
            <a:ext cx="189011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Faculty</a:t>
            </a:r>
            <a:endParaRPr lang="en-US" sz="1900" dirty="0"/>
          </a:p>
        </p:txBody>
      </p:sp>
      <p:sp>
        <p:nvSpPr>
          <p:cNvPr id="10" name="Text 6"/>
          <p:cNvSpPr/>
          <p:nvPr/>
        </p:nvSpPr>
        <p:spPr>
          <a:xfrm>
            <a:off x="8761690" y="5635109"/>
            <a:ext cx="189011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Fee</a:t>
            </a:r>
            <a:endParaRPr lang="en-US" sz="1900" dirty="0"/>
          </a:p>
        </p:txBody>
      </p:sp>
      <p:sp>
        <p:nvSpPr>
          <p:cNvPr id="11" name="Text 7"/>
          <p:cNvSpPr/>
          <p:nvPr/>
        </p:nvSpPr>
        <p:spPr>
          <a:xfrm>
            <a:off x="11153061" y="5635109"/>
            <a:ext cx="1893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Merit List</a:t>
            </a:r>
            <a:endParaRPr lang="en-US" sz="1900" dirty="0"/>
          </a:p>
        </p:txBody>
      </p:sp>
      <p:sp>
        <p:nvSpPr>
          <p:cNvPr id="12" name="Shape 8"/>
          <p:cNvSpPr/>
          <p:nvPr/>
        </p:nvSpPr>
        <p:spPr>
          <a:xfrm>
            <a:off x="1336596" y="6185892"/>
            <a:ext cx="11957209" cy="70651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3" name="Text 9"/>
          <p:cNvSpPr/>
          <p:nvPr/>
        </p:nvSpPr>
        <p:spPr>
          <a:xfrm>
            <a:off x="1583769" y="6341626"/>
            <a:ext cx="1893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Registration</a:t>
            </a:r>
            <a:endParaRPr lang="en-US" sz="1900" dirty="0"/>
          </a:p>
        </p:txBody>
      </p:sp>
      <p:sp>
        <p:nvSpPr>
          <p:cNvPr id="14" name="Text 10"/>
          <p:cNvSpPr/>
          <p:nvPr/>
        </p:nvSpPr>
        <p:spPr>
          <a:xfrm>
            <a:off x="3978950" y="6341626"/>
            <a:ext cx="189011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Department</a:t>
            </a:r>
            <a:endParaRPr lang="en-US" sz="1900" dirty="0"/>
          </a:p>
        </p:txBody>
      </p:sp>
      <p:sp>
        <p:nvSpPr>
          <p:cNvPr id="15" name="Text 11"/>
          <p:cNvSpPr/>
          <p:nvPr/>
        </p:nvSpPr>
        <p:spPr>
          <a:xfrm>
            <a:off x="6370320" y="6341626"/>
            <a:ext cx="189011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colleges</a:t>
            </a:r>
            <a:endParaRPr lang="en-US" sz="1900" dirty="0"/>
          </a:p>
        </p:txBody>
      </p:sp>
      <p:sp>
        <p:nvSpPr>
          <p:cNvPr id="16" name="Text 12"/>
          <p:cNvSpPr/>
          <p:nvPr/>
        </p:nvSpPr>
        <p:spPr>
          <a:xfrm>
            <a:off x="8761690" y="6341626"/>
            <a:ext cx="189011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endParaRPr lang="en-US" sz="1900" dirty="0"/>
          </a:p>
        </p:txBody>
      </p:sp>
      <p:sp>
        <p:nvSpPr>
          <p:cNvPr id="17" name="Text 13"/>
          <p:cNvSpPr/>
          <p:nvPr/>
        </p:nvSpPr>
        <p:spPr>
          <a:xfrm>
            <a:off x="11153061" y="6341626"/>
            <a:ext cx="1893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endParaRPr lang="en-US" sz="19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957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1654" y="2300764"/>
            <a:ext cx="4930973" cy="362843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77597" y="611029"/>
            <a:ext cx="4937760" cy="6171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850"/>
              </a:lnSpc>
              <a:buNone/>
            </a:pPr>
            <a:r>
              <a:rPr lang="en-US" sz="38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Conclusion</a:t>
            </a:r>
            <a:endParaRPr lang="en-US" sz="3850" dirty="0"/>
          </a:p>
        </p:txBody>
      </p:sp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597" y="1561386"/>
            <a:ext cx="555427" cy="555427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777597" y="2338983"/>
            <a:ext cx="2468880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Improved Efficiency</a:t>
            </a:r>
            <a:endParaRPr lang="en-US" sz="1900" dirty="0"/>
          </a:p>
        </p:txBody>
      </p:sp>
      <p:sp>
        <p:nvSpPr>
          <p:cNvPr id="7" name="Text 2"/>
          <p:cNvSpPr/>
          <p:nvPr/>
        </p:nvSpPr>
        <p:spPr>
          <a:xfrm>
            <a:off x="777597" y="2780824"/>
            <a:ext cx="7588806" cy="3554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Streamlining operations and reducing administrative burden.</a:t>
            </a:r>
            <a:endParaRPr lang="en-US" sz="1700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7597" y="3802737"/>
            <a:ext cx="555427" cy="555427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777597" y="4580334"/>
            <a:ext cx="2468880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Mobile Integration</a:t>
            </a:r>
            <a:endParaRPr lang="en-US" sz="1900" dirty="0"/>
          </a:p>
        </p:txBody>
      </p:sp>
      <p:sp>
        <p:nvSpPr>
          <p:cNvPr id="10" name="Text 4"/>
          <p:cNvSpPr/>
          <p:nvPr/>
        </p:nvSpPr>
        <p:spPr>
          <a:xfrm>
            <a:off x="777597" y="5022175"/>
            <a:ext cx="7588806" cy="3554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Future development includes mobile access for all features.</a:t>
            </a:r>
            <a:endParaRPr lang="en-US" sz="1700" dirty="0"/>
          </a:p>
        </p:txBody>
      </p:sp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7597" y="6044089"/>
            <a:ext cx="555427" cy="555427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777597" y="6821686"/>
            <a:ext cx="2630329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Cloud-Based Platform</a:t>
            </a:r>
            <a:endParaRPr lang="en-US" sz="1900" dirty="0"/>
          </a:p>
        </p:txBody>
      </p:sp>
      <p:sp>
        <p:nvSpPr>
          <p:cNvPr id="13" name="Text 6"/>
          <p:cNvSpPr/>
          <p:nvPr/>
        </p:nvSpPr>
        <p:spPr>
          <a:xfrm>
            <a:off x="777597" y="7263527"/>
            <a:ext cx="7588806" cy="3554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Secure and accessible from any location.</a:t>
            </a:r>
            <a:endParaRPr lang="en-US" sz="17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312</Words>
  <Application>Microsoft Office PowerPoint</Application>
  <PresentationFormat>Custom</PresentationFormat>
  <Paragraphs>82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Prompt Medium</vt:lpstr>
      <vt:lpstr>Mukta Light</vt:lpstr>
      <vt:lpstr>Arial</vt:lpstr>
      <vt:lpstr>Microsoft PhagsPa</vt:lpstr>
      <vt:lpstr>Mukta Bold</vt:lpstr>
      <vt:lpstr>Dubai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Deep Patel</cp:lastModifiedBy>
  <cp:revision>5</cp:revision>
  <dcterms:created xsi:type="dcterms:W3CDTF">2024-10-01T07:13:21Z</dcterms:created>
  <dcterms:modified xsi:type="dcterms:W3CDTF">2024-10-18T07:17:52Z</dcterms:modified>
</cp:coreProperties>
</file>